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Zcool QingKe HuangYou" charset="1" panose="00000500000000000000"/>
      <p:regular r:id="rId10"/>
    </p:embeddedFont>
    <p:embeddedFont>
      <p:font typeface="Open Sans Light" charset="1" panose="020B0306030504020204"/>
      <p:regular r:id="rId11"/>
    </p:embeddedFont>
    <p:embeddedFont>
      <p:font typeface="Open Sans Light Bold" charset="1" panose="020B0806030504020204"/>
      <p:regular r:id="rId12"/>
    </p:embeddedFont>
    <p:embeddedFont>
      <p:font typeface="Open Sans Light Italics" charset="1" panose="020B0306030504020204"/>
      <p:regular r:id="rId13"/>
    </p:embeddedFont>
    <p:embeddedFont>
      <p:font typeface="Open Sans Light Bold Italics" charset="1" panose="020B0806030504020204"/>
      <p:regular r:id="rId14"/>
    </p:embeddedFont>
    <p:embeddedFont>
      <p:font typeface="Pattanakarn Expanded SemiBold" charset="1" panose="00000000000000000000"/>
      <p:regular r:id="rId15"/>
    </p:embeddedFont>
    <p:embeddedFont>
      <p:font typeface="Pattanakarn Expanded SemiBold Bold" charset="1" panose="02000A03000000000000"/>
      <p:regular r:id="rId16"/>
    </p:embeddedFont>
    <p:embeddedFont>
      <p:font typeface="Pattanakarn Expanded SemiBold Italics" charset="1" panose="00000000000000000000"/>
      <p:regular r:id="rId17"/>
    </p:embeddedFont>
    <p:embeddedFont>
      <p:font typeface="Pattanakarn Expanded SemiBold Bold Italics" charset="1" panose="02000A03000000000000"/>
      <p:regular r:id="rId18"/>
    </p:embeddedFont>
    <p:embeddedFont>
      <p:font typeface="Pattanakarn Expanded" charset="1" panose="00000000000000000000"/>
      <p:regular r:id="rId19"/>
    </p:embeddedFont>
    <p:embeddedFont>
      <p:font typeface="Pattanakarn Expanded Bold" charset="1" panose="00000000000000000000"/>
      <p:regular r:id="rId20"/>
    </p:embeddedFont>
    <p:embeddedFont>
      <p:font typeface="Pattanakarn Expanded Italics" charset="1" panose="00000000000000000000"/>
      <p:regular r:id="rId21"/>
    </p:embeddedFont>
    <p:embeddedFont>
      <p:font typeface="Pattanakarn Expanded Bold Italics" charset="1" panose="00000000000000000000"/>
      <p:regular r:id="rId22"/>
    </p:embeddedFont>
    <p:embeddedFont>
      <p:font typeface="Pattanakarn Expanded Medium" charset="1" panose="00000000000000000000"/>
      <p:regular r:id="rId23"/>
    </p:embeddedFont>
    <p:embeddedFont>
      <p:font typeface="Pattanakarn Expanded Medium Bold" charset="1" panose="00000000000000000000"/>
      <p:regular r:id="rId24"/>
    </p:embeddedFont>
    <p:embeddedFont>
      <p:font typeface="Pattanakarn Expanded Medium Italics" charset="1" panose="00000000000000000000"/>
      <p:regular r:id="rId25"/>
    </p:embeddedFont>
    <p:embeddedFont>
      <p:font typeface="Pattanakarn Expanded Medium Bold Italics" charset="1" panose="00000000000000000000"/>
      <p:regular r:id="rId26"/>
    </p:embeddedFont>
    <p:embeddedFont>
      <p:font typeface="Cheddar" charset="1" panose="000000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46.png" Type="http://schemas.openxmlformats.org/officeDocument/2006/relationships/image"/><Relationship Id="rId4" Target="../media/image51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jpe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4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13" Target="../media/image23.png" Type="http://schemas.openxmlformats.org/officeDocument/2006/relationships/image"/><Relationship Id="rId14" Target="../media/image2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36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453" r="0" b="445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076700"/>
            <a:ext cx="16171635" cy="2723243"/>
            <a:chOff x="0" y="0"/>
            <a:chExt cx="4259196" cy="7172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259196" cy="717233"/>
            </a:xfrm>
            <a:custGeom>
              <a:avLst/>
              <a:gdLst/>
              <a:ahLst/>
              <a:cxnLst/>
              <a:rect r="r" b="b" t="t" l="l"/>
              <a:pathLst>
                <a:path h="717233" w="4259196">
                  <a:moveTo>
                    <a:pt x="0" y="0"/>
                  </a:moveTo>
                  <a:lnTo>
                    <a:pt x="4259196" y="0"/>
                  </a:lnTo>
                  <a:lnTo>
                    <a:pt x="4259196" y="717233"/>
                  </a:lnTo>
                  <a:lnTo>
                    <a:pt x="0" y="71723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13279" y="3713843"/>
            <a:ext cx="3448957" cy="34489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776082" y="4488181"/>
            <a:ext cx="12735837" cy="117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Pattanakarn Expanded Medium"/>
              </a:rPr>
              <a:t>CREDI MANAGER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2121" y="6064359"/>
            <a:ext cx="15169665" cy="338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4"/>
              </a:lnSpc>
            </a:pPr>
            <a:r>
              <a:rPr lang="en-US" sz="2980" spc="223">
                <a:solidFill>
                  <a:srgbClr val="000000"/>
                </a:solidFill>
                <a:latin typeface="Pattanakarn Expanded Medium Bold Italics"/>
              </a:rPr>
              <a:t>- SECURE SHARING OF STUDENT'S CREDENTIALS -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5850644" y="3713843"/>
            <a:ext cx="3448957" cy="34489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26849" cy="1710785"/>
            <a:chOff x="0" y="0"/>
            <a:chExt cx="2614479" cy="450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14479" cy="450577"/>
            </a:xfrm>
            <a:custGeom>
              <a:avLst/>
              <a:gdLst/>
              <a:ahLst/>
              <a:cxnLst/>
              <a:rect r="r" b="b" t="t" l="l"/>
              <a:pathLst>
                <a:path h="450577" w="2614479">
                  <a:moveTo>
                    <a:pt x="0" y="0"/>
                  </a:moveTo>
                  <a:lnTo>
                    <a:pt x="2614479" y="0"/>
                  </a:lnTo>
                  <a:lnTo>
                    <a:pt x="2614479" y="450577"/>
                  </a:lnTo>
                  <a:lnTo>
                    <a:pt x="0" y="45057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4465" y="1880984"/>
            <a:ext cx="12759070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186" r="0" b="22966"/>
          <a:stretch>
            <a:fillRect/>
          </a:stretch>
        </p:blipFill>
        <p:spPr>
          <a:xfrm flipH="false" flipV="false" rot="0">
            <a:off x="4355589" y="2259561"/>
            <a:ext cx="9320178" cy="602452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2405" y="521363"/>
            <a:ext cx="9382038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82187" y="264188"/>
            <a:ext cx="6218277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Admin's 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26849" cy="1710785"/>
            <a:chOff x="0" y="0"/>
            <a:chExt cx="2614479" cy="450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14479" cy="450577"/>
            </a:xfrm>
            <a:custGeom>
              <a:avLst/>
              <a:gdLst/>
              <a:ahLst/>
              <a:cxnLst/>
              <a:rect r="r" b="b" t="t" l="l"/>
              <a:pathLst>
                <a:path h="450577" w="2614479">
                  <a:moveTo>
                    <a:pt x="0" y="0"/>
                  </a:moveTo>
                  <a:lnTo>
                    <a:pt x="2614479" y="0"/>
                  </a:lnTo>
                  <a:lnTo>
                    <a:pt x="2614479" y="450577"/>
                  </a:lnTo>
                  <a:lnTo>
                    <a:pt x="0" y="45057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4465" y="1880984"/>
            <a:ext cx="12759070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428" t="0" r="428" b="23884"/>
          <a:stretch>
            <a:fillRect/>
          </a:stretch>
        </p:blipFill>
        <p:spPr>
          <a:xfrm flipH="false" flipV="false" rot="0">
            <a:off x="4349687" y="2219174"/>
            <a:ext cx="9310596" cy="586364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2405" y="521363"/>
            <a:ext cx="9382038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17059" y="264188"/>
            <a:ext cx="6348532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School's Dashboard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26849" cy="1710785"/>
            <a:chOff x="0" y="0"/>
            <a:chExt cx="2614479" cy="450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14479" cy="450577"/>
            </a:xfrm>
            <a:custGeom>
              <a:avLst/>
              <a:gdLst/>
              <a:ahLst/>
              <a:cxnLst/>
              <a:rect r="r" b="b" t="t" l="l"/>
              <a:pathLst>
                <a:path h="450577" w="2614479">
                  <a:moveTo>
                    <a:pt x="0" y="0"/>
                  </a:moveTo>
                  <a:lnTo>
                    <a:pt x="2614479" y="0"/>
                  </a:lnTo>
                  <a:lnTo>
                    <a:pt x="2614479" y="450577"/>
                  </a:lnTo>
                  <a:lnTo>
                    <a:pt x="0" y="45057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4465" y="1880984"/>
            <a:ext cx="12759070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14462" t="529" r="16210" b="14794"/>
          <a:stretch>
            <a:fillRect/>
          </a:stretch>
        </p:blipFill>
        <p:spPr>
          <a:xfrm flipH="false" flipV="false" rot="0">
            <a:off x="4340216" y="2224072"/>
            <a:ext cx="9329537" cy="587558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2405" y="521363"/>
            <a:ext cx="9382038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17059" y="264188"/>
            <a:ext cx="6348532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School's Dashboard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26849" cy="1710785"/>
            <a:chOff x="0" y="0"/>
            <a:chExt cx="2614479" cy="450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14479" cy="450577"/>
            </a:xfrm>
            <a:custGeom>
              <a:avLst/>
              <a:gdLst/>
              <a:ahLst/>
              <a:cxnLst/>
              <a:rect r="r" b="b" t="t" l="l"/>
              <a:pathLst>
                <a:path h="450577" w="2614479">
                  <a:moveTo>
                    <a:pt x="0" y="0"/>
                  </a:moveTo>
                  <a:lnTo>
                    <a:pt x="2614479" y="0"/>
                  </a:lnTo>
                  <a:lnTo>
                    <a:pt x="2614479" y="450577"/>
                  </a:lnTo>
                  <a:lnTo>
                    <a:pt x="0" y="45057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4465" y="1880984"/>
            <a:ext cx="12759070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400" t="0" r="400" b="14276"/>
          <a:stretch>
            <a:fillRect/>
          </a:stretch>
        </p:blipFill>
        <p:spPr>
          <a:xfrm flipH="false" flipV="false" rot="0">
            <a:off x="4343062" y="2265950"/>
            <a:ext cx="9327628" cy="586495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2405" y="521363"/>
            <a:ext cx="9382038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30548" y="264188"/>
            <a:ext cx="672155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Student's Dashboard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26849" cy="1710785"/>
            <a:chOff x="0" y="0"/>
            <a:chExt cx="2614479" cy="450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14479" cy="450577"/>
            </a:xfrm>
            <a:custGeom>
              <a:avLst/>
              <a:gdLst/>
              <a:ahLst/>
              <a:cxnLst/>
              <a:rect r="r" b="b" t="t" l="l"/>
              <a:pathLst>
                <a:path h="450577" w="2614479">
                  <a:moveTo>
                    <a:pt x="0" y="0"/>
                  </a:moveTo>
                  <a:lnTo>
                    <a:pt x="2614479" y="0"/>
                  </a:lnTo>
                  <a:lnTo>
                    <a:pt x="2614479" y="450577"/>
                  </a:lnTo>
                  <a:lnTo>
                    <a:pt x="0" y="45057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4465" y="1880984"/>
            <a:ext cx="12759070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444" t="0" r="0" b="4878"/>
          <a:stretch>
            <a:fillRect/>
          </a:stretch>
        </p:blipFill>
        <p:spPr>
          <a:xfrm flipH="false" flipV="false" rot="0">
            <a:off x="4360240" y="2286938"/>
            <a:ext cx="9318050" cy="458749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4295" t="23844" r="35258" b="21311"/>
          <a:stretch>
            <a:fillRect/>
          </a:stretch>
        </p:blipFill>
        <p:spPr>
          <a:xfrm flipH="false" flipV="false" rot="0">
            <a:off x="5775501" y="6874436"/>
            <a:ext cx="7902789" cy="121080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72405" y="521363"/>
            <a:ext cx="9382038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85339" y="264188"/>
            <a:ext cx="7211973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Company's Dashboard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26849" cy="1710785"/>
            <a:chOff x="0" y="0"/>
            <a:chExt cx="2614479" cy="450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14479" cy="450577"/>
            </a:xfrm>
            <a:custGeom>
              <a:avLst/>
              <a:gdLst/>
              <a:ahLst/>
              <a:cxnLst/>
              <a:rect r="r" b="b" t="t" l="l"/>
              <a:pathLst>
                <a:path h="450577" w="2614479">
                  <a:moveTo>
                    <a:pt x="0" y="0"/>
                  </a:moveTo>
                  <a:lnTo>
                    <a:pt x="2614479" y="0"/>
                  </a:lnTo>
                  <a:lnTo>
                    <a:pt x="2614479" y="450577"/>
                  </a:lnTo>
                  <a:lnTo>
                    <a:pt x="0" y="45057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64465" y="1880984"/>
            <a:ext cx="12759070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12649"/>
          <a:stretch>
            <a:fillRect/>
          </a:stretch>
        </p:blipFill>
        <p:spPr>
          <a:xfrm flipH="false" flipV="false" rot="0">
            <a:off x="4330393" y="2235902"/>
            <a:ext cx="9355724" cy="594614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2405" y="521363"/>
            <a:ext cx="9382038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85339" y="264188"/>
            <a:ext cx="7211973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Company's Dashboard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26849" cy="1710785"/>
            <a:chOff x="0" y="0"/>
            <a:chExt cx="2614479" cy="450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14479" cy="450577"/>
            </a:xfrm>
            <a:custGeom>
              <a:avLst/>
              <a:gdLst/>
              <a:ahLst/>
              <a:cxnLst/>
              <a:rect r="r" b="b" t="t" l="l"/>
              <a:pathLst>
                <a:path h="450577" w="2614479">
                  <a:moveTo>
                    <a:pt x="0" y="0"/>
                  </a:moveTo>
                  <a:lnTo>
                    <a:pt x="2614479" y="0"/>
                  </a:lnTo>
                  <a:lnTo>
                    <a:pt x="2614479" y="450577"/>
                  </a:lnTo>
                  <a:lnTo>
                    <a:pt x="0" y="45057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351216" y="2151449"/>
            <a:ext cx="3683185" cy="7641463"/>
            <a:chOff x="0" y="0"/>
            <a:chExt cx="9182100" cy="19050000"/>
          </a:xfrm>
        </p:grpSpPr>
        <p:sp>
          <p:nvSpPr>
            <p:cNvPr name="Freeform 6" id="6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1446" b="-205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l="0" r="0" t="-208" b="-208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26803" y="2151449"/>
            <a:ext cx="3683185" cy="7641463"/>
            <a:chOff x="0" y="0"/>
            <a:chExt cx="9182100" cy="19050000"/>
          </a:xfrm>
        </p:grpSpPr>
        <p:sp>
          <p:nvSpPr>
            <p:cNvPr name="Freeform 9" id="9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1441" b="-1744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l="0" r="0" t="-208" b="-208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375629" y="2215610"/>
            <a:ext cx="3621334" cy="7513141"/>
            <a:chOff x="0" y="0"/>
            <a:chExt cx="9182100" cy="19050000"/>
          </a:xfrm>
        </p:grpSpPr>
        <p:sp>
          <p:nvSpPr>
            <p:cNvPr name="Freeform 12" id="12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1671" b="-1671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l="0" r="0" t="-208" b="-208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339863" y="2215610"/>
            <a:ext cx="3621334" cy="7513141"/>
            <a:chOff x="0" y="0"/>
            <a:chExt cx="9182100" cy="19050000"/>
          </a:xfrm>
        </p:grpSpPr>
        <p:sp>
          <p:nvSpPr>
            <p:cNvPr name="Freeform 15" id="15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1464" b="-1464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l="0" r="0" t="-208" b="-20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72405" y="521363"/>
            <a:ext cx="9382038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IMPLEMENTATION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830548" y="264188"/>
            <a:ext cx="672155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Student's Dashboard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26849" cy="1710785"/>
            <a:chOff x="0" y="0"/>
            <a:chExt cx="2614479" cy="450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14479" cy="450577"/>
            </a:xfrm>
            <a:custGeom>
              <a:avLst/>
              <a:gdLst/>
              <a:ahLst/>
              <a:cxnLst/>
              <a:rect r="r" b="b" t="t" l="l"/>
              <a:pathLst>
                <a:path h="450577" w="2614479">
                  <a:moveTo>
                    <a:pt x="0" y="0"/>
                  </a:moveTo>
                  <a:lnTo>
                    <a:pt x="2614479" y="0"/>
                  </a:lnTo>
                  <a:lnTo>
                    <a:pt x="2614479" y="450577"/>
                  </a:lnTo>
                  <a:lnTo>
                    <a:pt x="0" y="45057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5351216" y="2151449"/>
            <a:ext cx="3683185" cy="7641463"/>
            <a:chOff x="0" y="0"/>
            <a:chExt cx="9182100" cy="19050000"/>
          </a:xfrm>
        </p:grpSpPr>
        <p:sp>
          <p:nvSpPr>
            <p:cNvPr name="Freeform 6" id="6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1710" b="-171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l="0" r="0" t="-208" b="-208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26803" y="2151449"/>
            <a:ext cx="3683185" cy="7641463"/>
            <a:chOff x="0" y="0"/>
            <a:chExt cx="9182100" cy="19050000"/>
          </a:xfrm>
        </p:grpSpPr>
        <p:sp>
          <p:nvSpPr>
            <p:cNvPr name="Freeform 9" id="9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1639" b="-1639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l="0" r="0" t="-208" b="-208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375629" y="2215610"/>
            <a:ext cx="3621334" cy="7513141"/>
            <a:chOff x="0" y="0"/>
            <a:chExt cx="9182100" cy="19050000"/>
          </a:xfrm>
        </p:grpSpPr>
        <p:sp>
          <p:nvSpPr>
            <p:cNvPr name="Freeform 12" id="12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1347" b="-134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l="0" r="0" t="-208" b="-208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339863" y="2215610"/>
            <a:ext cx="3621334" cy="7513141"/>
            <a:chOff x="0" y="0"/>
            <a:chExt cx="9182100" cy="19050000"/>
          </a:xfrm>
        </p:grpSpPr>
        <p:sp>
          <p:nvSpPr>
            <p:cNvPr name="Freeform 15" id="15"/>
            <p:cNvSpPr/>
            <p:nvPr/>
          </p:nvSpPr>
          <p:spPr>
            <a:xfrm>
              <a:off x="395859" y="240665"/>
              <a:ext cx="8381873" cy="18062447"/>
            </a:xfrm>
            <a:custGeom>
              <a:avLst/>
              <a:gdLst/>
              <a:ahLst/>
              <a:cxnLst/>
              <a:rect r="r" b="b" t="t" l="l"/>
              <a:pathLst>
                <a:path h="18062447" w="8381873">
                  <a:moveTo>
                    <a:pt x="7301738" y="18062447"/>
                  </a:moveTo>
                  <a:lnTo>
                    <a:pt x="1080008" y="18062447"/>
                  </a:lnTo>
                  <a:cubicBezTo>
                    <a:pt x="483489" y="18062447"/>
                    <a:pt x="0" y="17578832"/>
                    <a:pt x="0" y="16982439"/>
                  </a:cubicBezTo>
                  <a:lnTo>
                    <a:pt x="0" y="1082675"/>
                  </a:lnTo>
                  <a:cubicBezTo>
                    <a:pt x="0" y="484759"/>
                    <a:pt x="484759" y="0"/>
                    <a:pt x="1082675" y="0"/>
                  </a:cubicBezTo>
                  <a:lnTo>
                    <a:pt x="7299071" y="0"/>
                  </a:lnTo>
                  <a:cubicBezTo>
                    <a:pt x="7896988" y="0"/>
                    <a:pt x="8381619" y="484759"/>
                    <a:pt x="8381619" y="1082548"/>
                  </a:cubicBezTo>
                  <a:lnTo>
                    <a:pt x="8381619" y="16982439"/>
                  </a:lnTo>
                  <a:cubicBezTo>
                    <a:pt x="8381873" y="17578959"/>
                    <a:pt x="7898384" y="18062447"/>
                    <a:pt x="7301738" y="18062447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1532" b="-1532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>
              <a:off x="0" y="0"/>
              <a:ext cx="91821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9182100">
                  <a:moveTo>
                    <a:pt x="9182100" y="0"/>
                  </a:moveTo>
                  <a:lnTo>
                    <a:pt x="9182100" y="19050000"/>
                  </a:lnTo>
                  <a:lnTo>
                    <a:pt x="0" y="19050000"/>
                  </a:lnTo>
                  <a:lnTo>
                    <a:pt x="0" y="0"/>
                  </a:lnTo>
                  <a:lnTo>
                    <a:pt x="9182100" y="0"/>
                  </a:lnTo>
                  <a:close/>
                </a:path>
              </a:pathLst>
            </a:custGeom>
            <a:blipFill>
              <a:blip r:embed="rId3"/>
              <a:stretch>
                <a:fillRect l="0" r="0" t="-208" b="-208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72405" y="521363"/>
            <a:ext cx="9382038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IMPLEMENTATION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85339" y="264188"/>
            <a:ext cx="7211973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"/>
              </a:rPr>
              <a:t>Company's Dashboard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926849" cy="1710785"/>
            <a:chOff x="0" y="0"/>
            <a:chExt cx="2614479" cy="45057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14479" cy="450577"/>
            </a:xfrm>
            <a:custGeom>
              <a:avLst/>
              <a:gdLst/>
              <a:ahLst/>
              <a:cxnLst/>
              <a:rect r="r" b="b" t="t" l="l"/>
              <a:pathLst>
                <a:path h="450577" w="2614479">
                  <a:moveTo>
                    <a:pt x="0" y="0"/>
                  </a:moveTo>
                  <a:lnTo>
                    <a:pt x="2614479" y="0"/>
                  </a:lnTo>
                  <a:lnTo>
                    <a:pt x="2614479" y="450577"/>
                  </a:lnTo>
                  <a:lnTo>
                    <a:pt x="0" y="45057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72405" y="521363"/>
            <a:ext cx="9382038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DEPLOYMENT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5112" y="2597711"/>
            <a:ext cx="16364188" cy="6369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3600" u="sng">
                <a:solidFill>
                  <a:srgbClr val="000000"/>
                </a:solidFill>
                <a:latin typeface="Canva Sans Bold"/>
              </a:rPr>
              <a:t>Codebase:</a:t>
            </a:r>
          </a:p>
          <a:p>
            <a:pPr>
              <a:lnSpc>
                <a:spcPts val="5976"/>
              </a:lnSpc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Web Application: </a:t>
            </a:r>
            <a:r>
              <a:rPr lang="en-US" sz="3600">
                <a:solidFill>
                  <a:srgbClr val="5E17EB"/>
                </a:solidFill>
                <a:latin typeface="Canva Sans"/>
              </a:rPr>
              <a:t>https://github.com/rgautam320/CrediManager</a:t>
            </a:r>
          </a:p>
          <a:p>
            <a:pPr>
              <a:lnSpc>
                <a:spcPts val="5976"/>
              </a:lnSpc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Mobile Application: </a:t>
            </a:r>
            <a:r>
              <a:rPr lang="en-US" sz="3600">
                <a:solidFill>
                  <a:srgbClr val="5E17EB"/>
                </a:solidFill>
                <a:latin typeface="Canva Sans"/>
              </a:rPr>
              <a:t>https://github.com/KunjKanani/CrediManager</a:t>
            </a:r>
          </a:p>
          <a:p>
            <a:pPr>
              <a:lnSpc>
                <a:spcPts val="5976"/>
              </a:lnSpc>
            </a:pPr>
          </a:p>
          <a:p>
            <a:pPr>
              <a:lnSpc>
                <a:spcPts val="7200"/>
              </a:lnSpc>
            </a:pPr>
            <a:r>
              <a:rPr lang="en-US" sz="3600" u="sng">
                <a:solidFill>
                  <a:srgbClr val="000000"/>
                </a:solidFill>
                <a:latin typeface="Canva Sans Bold"/>
              </a:rPr>
              <a:t>Web Application:</a:t>
            </a:r>
          </a:p>
          <a:p>
            <a:pPr>
              <a:lnSpc>
                <a:spcPts val="5976"/>
              </a:lnSpc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Vercel:</a:t>
            </a:r>
            <a:r>
              <a:rPr lang="en-US" sz="3600">
                <a:solidFill>
                  <a:srgbClr val="000000"/>
                </a:solidFill>
                <a:latin typeface="Canva Sans Bold"/>
              </a:rPr>
              <a:t>  </a:t>
            </a:r>
            <a:r>
              <a:rPr lang="en-US" sz="3600">
                <a:solidFill>
                  <a:srgbClr val="5E17EB"/>
                </a:solidFill>
                <a:latin typeface="Canva Sans"/>
              </a:rPr>
              <a:t>https://credi-manager.vercel.app</a:t>
            </a:r>
          </a:p>
          <a:p>
            <a:pPr>
              <a:lnSpc>
                <a:spcPts val="5976"/>
              </a:lnSpc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Docker Hub: </a:t>
            </a:r>
            <a:r>
              <a:rPr lang="en-US" sz="3600">
                <a:solidFill>
                  <a:srgbClr val="5E17EB"/>
                </a:solidFill>
                <a:latin typeface="Canva Sans"/>
              </a:rPr>
              <a:t>https://hub.docker.com/repository/docker/rgautam320/credi</a:t>
            </a:r>
            <a:r>
              <a:rPr lang="en-US" sz="3600">
                <a:solidFill>
                  <a:srgbClr val="000000"/>
                </a:solidFill>
                <a:latin typeface="Canva Sans"/>
              </a:rPr>
              <a:t> </a:t>
            </a:r>
          </a:p>
          <a:p>
            <a:pPr>
              <a:lnSpc>
                <a:spcPts val="5976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680651" y="1878876"/>
            <a:ext cx="8572344" cy="767224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96308" y="1878876"/>
            <a:ext cx="8572344" cy="767224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917039" y="2898968"/>
            <a:ext cx="16453923" cy="5632065"/>
            <a:chOff x="0" y="0"/>
            <a:chExt cx="4333544" cy="1483342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333544" cy="1483342"/>
            </a:xfrm>
            <a:custGeom>
              <a:avLst/>
              <a:gdLst/>
              <a:ahLst/>
              <a:cxnLst/>
              <a:rect r="r" b="b" t="t" l="l"/>
              <a:pathLst>
                <a:path h="1483342" w="4333544">
                  <a:moveTo>
                    <a:pt x="0" y="0"/>
                  </a:moveTo>
                  <a:lnTo>
                    <a:pt x="4333544" y="0"/>
                  </a:lnTo>
                  <a:lnTo>
                    <a:pt x="4333544" y="1483342"/>
                  </a:lnTo>
                  <a:lnTo>
                    <a:pt x="0" y="1483342"/>
                  </a:lnTo>
                  <a:close/>
                </a:path>
              </a:pathLst>
            </a:custGeom>
            <a:solidFill>
              <a:srgbClr val="BFA5CF">
                <a:alpha val="67843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212319" y="1028700"/>
            <a:ext cx="19728412" cy="1184970"/>
            <a:chOff x="0" y="0"/>
            <a:chExt cx="5195960" cy="312091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195960" cy="312091"/>
            </a:xfrm>
            <a:custGeom>
              <a:avLst/>
              <a:gdLst/>
              <a:ahLst/>
              <a:cxnLst/>
              <a:rect r="r" b="b" t="t" l="l"/>
              <a:pathLst>
                <a:path h="312091" w="5195960">
                  <a:moveTo>
                    <a:pt x="0" y="0"/>
                  </a:moveTo>
                  <a:lnTo>
                    <a:pt x="5195960" y="0"/>
                  </a:lnTo>
                  <a:lnTo>
                    <a:pt x="5195960" y="312091"/>
                  </a:lnTo>
                  <a:lnTo>
                    <a:pt x="0" y="312091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440113" y="3887514"/>
            <a:ext cx="2507950" cy="2507940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16666" b="-16666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162675" y="3887514"/>
            <a:ext cx="2507950" cy="2507940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891692" y="1287156"/>
            <a:ext cx="8504615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MEET OUR TEAM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17051" y="6398389"/>
            <a:ext cx="4354075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Kunj KanaNI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77950" y="7051621"/>
            <a:ext cx="4232275" cy="98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Zcool QingKe HuangYou"/>
              </a:rPr>
              <a:t>Mobile App and Blockchain Developer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08030" y="6985072"/>
            <a:ext cx="4485658" cy="49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Zcool QingKe HuangYou"/>
              </a:rPr>
              <a:t>Web App and Blockchain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Zcool QingKe HuangYou"/>
              </a:rPr>
              <a:t>Developer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39612" y="6334761"/>
            <a:ext cx="4354075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Rajan Gautam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8852" y="1961240"/>
            <a:ext cx="1824246" cy="18242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33081" y="1961240"/>
            <a:ext cx="1824246" cy="18242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14902" y="1961240"/>
            <a:ext cx="1824246" cy="18242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48852" y="5774880"/>
            <a:ext cx="1824246" cy="182424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31877" y="5780821"/>
            <a:ext cx="1824246" cy="18242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359" y="0"/>
            <a:ext cx="18267641" cy="1313540"/>
            <a:chOff x="0" y="0"/>
            <a:chExt cx="4305052" cy="309556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305052" cy="309556"/>
            </a:xfrm>
            <a:custGeom>
              <a:avLst/>
              <a:gdLst/>
              <a:ahLst/>
              <a:cxnLst/>
              <a:rect r="r" b="b" t="t" l="l"/>
              <a:pathLst>
                <a:path h="309556" w="4305052">
                  <a:moveTo>
                    <a:pt x="0" y="0"/>
                  </a:moveTo>
                  <a:lnTo>
                    <a:pt x="4305052" y="0"/>
                  </a:lnTo>
                  <a:lnTo>
                    <a:pt x="4305052" y="309556"/>
                  </a:lnTo>
                  <a:lnTo>
                    <a:pt x="0" y="309556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5771801" y="8090085"/>
            <a:ext cx="505510" cy="212846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62638" y="7349671"/>
            <a:ext cx="3665669" cy="4114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683937" y="3885047"/>
            <a:ext cx="4354075" cy="1372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INTRODUCTION &amp; Problem statement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53843" y="1988478"/>
            <a:ext cx="2614264" cy="197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2"/>
              </a:lnSpc>
            </a:pPr>
            <a:r>
              <a:rPr lang="en-US" sz="11609">
                <a:solidFill>
                  <a:srgbClr val="FCF7F0"/>
                </a:solidFill>
                <a:latin typeface="Pattanakarn Expande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79739" y="1988478"/>
            <a:ext cx="1348881" cy="197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2"/>
              </a:lnSpc>
            </a:pPr>
            <a:r>
              <a:rPr lang="en-US" sz="11609">
                <a:solidFill>
                  <a:srgbClr val="FCF7F0"/>
                </a:solidFill>
                <a:latin typeface="Pattanakarn Expande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752585" y="1855566"/>
            <a:ext cx="1348881" cy="197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2"/>
              </a:lnSpc>
            </a:pPr>
            <a:r>
              <a:rPr lang="en-US" sz="11609">
                <a:solidFill>
                  <a:srgbClr val="FCF7F0"/>
                </a:solidFill>
                <a:latin typeface="Pattanakarn Expande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132391" y="5790011"/>
            <a:ext cx="1348881" cy="197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2"/>
              </a:lnSpc>
            </a:pPr>
            <a:r>
              <a:rPr lang="en-US" sz="11609">
                <a:solidFill>
                  <a:srgbClr val="FCF7F0"/>
                </a:solidFill>
                <a:latin typeface="Pattanakarn Expanded"/>
              </a:rPr>
              <a:t>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40228" y="5632735"/>
            <a:ext cx="1348881" cy="197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2"/>
              </a:lnSpc>
            </a:pPr>
            <a:r>
              <a:rPr lang="en-US" sz="11609">
                <a:solidFill>
                  <a:srgbClr val="FCF7F0"/>
                </a:solidFill>
                <a:latin typeface="Pattanakarn Expanded"/>
              </a:rPr>
              <a:t>5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968167" y="3885047"/>
            <a:ext cx="4354075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MOTIVATION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83937" y="7615883"/>
            <a:ext cx="4354075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GAPS &amp; SCOPE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66963" y="7615883"/>
            <a:ext cx="4354075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ImplementatIon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10992" y="474031"/>
            <a:ext cx="12466017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 TABLE OF CONTENT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189088" y="3885047"/>
            <a:ext cx="4354075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lIterature revIew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3514902" y="5774880"/>
            <a:ext cx="1824246" cy="1824246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3723253" y="5626794"/>
            <a:ext cx="1348881" cy="1972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52"/>
              </a:lnSpc>
            </a:pPr>
            <a:r>
              <a:rPr lang="en-US" sz="11609">
                <a:solidFill>
                  <a:srgbClr val="FCF7F0"/>
                </a:solidFill>
                <a:latin typeface="Pattanakarn Expanded"/>
              </a:rPr>
              <a:t>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249988" y="7609942"/>
            <a:ext cx="4354075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DEPLOYMENT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4076700"/>
            <a:ext cx="16171635" cy="2723243"/>
            <a:chOff x="0" y="0"/>
            <a:chExt cx="4259196" cy="717233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4259196" cy="717233"/>
            </a:xfrm>
            <a:custGeom>
              <a:avLst/>
              <a:gdLst/>
              <a:ahLst/>
              <a:cxnLst/>
              <a:rect r="r" b="b" t="t" l="l"/>
              <a:pathLst>
                <a:path h="717233" w="4259196">
                  <a:moveTo>
                    <a:pt x="0" y="0"/>
                  </a:moveTo>
                  <a:lnTo>
                    <a:pt x="4259196" y="0"/>
                  </a:lnTo>
                  <a:lnTo>
                    <a:pt x="4259196" y="717233"/>
                  </a:lnTo>
                  <a:lnTo>
                    <a:pt x="0" y="717233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013279" y="3713843"/>
            <a:ext cx="3448957" cy="344895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63865" y="3644173"/>
            <a:ext cx="16760270" cy="2654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94"/>
              </a:lnSpc>
            </a:pPr>
            <a:r>
              <a:rPr lang="en-US" sz="11353">
                <a:solidFill>
                  <a:srgbClr val="000000"/>
                </a:solidFill>
                <a:latin typeface="Pattanakarn Expanded SemiBold"/>
              </a:rPr>
              <a:t>Thank You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5850644" y="3713843"/>
            <a:ext cx="3448957" cy="344895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951" y="2358031"/>
            <a:ext cx="6312998" cy="621041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56932" y="1810717"/>
            <a:ext cx="5162122" cy="73050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05759" y="-1222828"/>
            <a:ext cx="5201124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546316" y="1236598"/>
            <a:ext cx="10476964" cy="5847650"/>
            <a:chOff x="0" y="0"/>
            <a:chExt cx="2759365" cy="154012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759365" cy="1540122"/>
            </a:xfrm>
            <a:custGeom>
              <a:avLst/>
              <a:gdLst/>
              <a:ahLst/>
              <a:cxnLst/>
              <a:rect r="r" b="b" t="t" l="l"/>
              <a:pathLst>
                <a:path h="1540122" w="2759365">
                  <a:moveTo>
                    <a:pt x="0" y="0"/>
                  </a:moveTo>
                  <a:lnTo>
                    <a:pt x="2759365" y="0"/>
                  </a:lnTo>
                  <a:lnTo>
                    <a:pt x="2759365" y="1540122"/>
                  </a:lnTo>
                  <a:lnTo>
                    <a:pt x="0" y="1540122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841646">
            <a:off x="-961360" y="7068493"/>
            <a:ext cx="3980121" cy="411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905825" y="7436672"/>
            <a:ext cx="3117455" cy="268438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144000" y="2002081"/>
            <a:ext cx="7988877" cy="73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sz="5276">
                <a:solidFill>
                  <a:srgbClr val="000000"/>
                </a:solidFill>
                <a:latin typeface="Pattanakarn Expanded Bold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42546" y="3099744"/>
            <a:ext cx="9684505" cy="328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7"/>
              </a:lnSpc>
            </a:pPr>
            <a:r>
              <a:rPr lang="en-US" sz="3648">
                <a:solidFill>
                  <a:srgbClr val="000000"/>
                </a:solidFill>
                <a:latin typeface="Cheddar"/>
              </a:rPr>
              <a:t>THERE ARE CERTAIN DOCUMENTS IN A LIFETIME WHICH ARE ESSENTIAL WHEN A SEARCH OF A PROFESSIONAL CAREER SUCH AS DEGREE CERTIFICATES, TRANSCRIPTS, LETTER OF RECOMMENDATAIONS, INTERNSHIPS AND TRAINING CERTIFICATES, ETC.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3951" y="2358031"/>
            <a:ext cx="6312998" cy="621041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56932" y="1810717"/>
            <a:ext cx="5162122" cy="73050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05759" y="-1222828"/>
            <a:ext cx="5201124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7546316" y="1236598"/>
            <a:ext cx="10476964" cy="5847650"/>
            <a:chOff x="0" y="0"/>
            <a:chExt cx="2759365" cy="154012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759365" cy="1540122"/>
            </a:xfrm>
            <a:custGeom>
              <a:avLst/>
              <a:gdLst/>
              <a:ahLst/>
              <a:cxnLst/>
              <a:rect r="r" b="b" t="t" l="l"/>
              <a:pathLst>
                <a:path h="1540122" w="2759365">
                  <a:moveTo>
                    <a:pt x="0" y="0"/>
                  </a:moveTo>
                  <a:lnTo>
                    <a:pt x="2759365" y="0"/>
                  </a:lnTo>
                  <a:lnTo>
                    <a:pt x="2759365" y="1540122"/>
                  </a:lnTo>
                  <a:lnTo>
                    <a:pt x="0" y="1540122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841646">
            <a:off x="-961360" y="7068493"/>
            <a:ext cx="3980121" cy="411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885065" y="2002081"/>
            <a:ext cx="9675552" cy="73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sz="5276">
                <a:solidFill>
                  <a:srgbClr val="000000"/>
                </a:solidFill>
                <a:latin typeface="Pattanakarn Expanded Bold"/>
              </a:rPr>
              <a:t>PROBLEM STATEMENT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905825" y="7436672"/>
            <a:ext cx="3117455" cy="26843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885065" y="3185474"/>
            <a:ext cx="9675552" cy="328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7"/>
              </a:lnSpc>
            </a:pPr>
            <a:r>
              <a:rPr lang="en-US" sz="3648">
                <a:solidFill>
                  <a:srgbClr val="000000"/>
                </a:solidFill>
                <a:latin typeface="Cheddar"/>
              </a:rPr>
              <a:t>THE VERIFICATION PROCESS OF THE CREDENTIALS ISSUED BY INSTITUTIONS IS TIME-CONSUMING, COSTLY, AND VERY TEDIOUS. IF AN APPLICANT ISSUES THESE CREDENTIALS BY THEMSELVES, IT STILL REQUIRES TO BE VERIFIED BY THE COMPANIES FOR ITS CREDIBILITY.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419769">
            <a:off x="13868616" y="-1200150"/>
            <a:ext cx="5201124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482703" y="1028700"/>
            <a:ext cx="4776597" cy="822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683265" y="1372669"/>
            <a:ext cx="10553201" cy="6130993"/>
            <a:chOff x="0" y="0"/>
            <a:chExt cx="2779444" cy="161474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779444" cy="1614747"/>
            </a:xfrm>
            <a:custGeom>
              <a:avLst/>
              <a:gdLst/>
              <a:ahLst/>
              <a:cxnLst/>
              <a:rect r="r" b="b" t="t" l="l"/>
              <a:pathLst>
                <a:path h="1614747" w="2779444">
                  <a:moveTo>
                    <a:pt x="0" y="0"/>
                  </a:moveTo>
                  <a:lnTo>
                    <a:pt x="2779444" y="0"/>
                  </a:lnTo>
                  <a:lnTo>
                    <a:pt x="2779444" y="1614747"/>
                  </a:lnTo>
                  <a:lnTo>
                    <a:pt x="0" y="1614747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0" y="2021064"/>
            <a:ext cx="10847916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MOTIVATION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8420" y="3427707"/>
            <a:ext cx="9482890" cy="328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7652" indent="-393826" lvl="1">
              <a:lnSpc>
                <a:spcPts val="5107"/>
              </a:lnSpc>
              <a:buFont typeface="Arial"/>
              <a:buChar char="•"/>
            </a:pPr>
            <a:r>
              <a:rPr lang="en-US" sz="3648">
                <a:solidFill>
                  <a:srgbClr val="1D1D1B"/>
                </a:solidFill>
                <a:latin typeface="Cheddar"/>
              </a:rPr>
              <a:t>BLOCKCHAIN DOESN'T STORE ANY INFORMATION IN A CENTRAL LOCATION INSTEAD IT COPIES AND SPREADS ACROSS A WHOLE NETWORK OF COMPUTERS. </a:t>
            </a:r>
          </a:p>
          <a:p>
            <a:pPr algn="just" marL="787652" indent="-393826" lvl="1">
              <a:lnSpc>
                <a:spcPts val="5107"/>
              </a:lnSpc>
              <a:buFont typeface="Arial"/>
              <a:buChar char="•"/>
            </a:pPr>
            <a:r>
              <a:rPr lang="en-US" sz="3648">
                <a:solidFill>
                  <a:srgbClr val="1D1D1B"/>
                </a:solidFill>
                <a:latin typeface="Cheddar"/>
              </a:rPr>
              <a:t>THERE HASN'T BEEN ANY PRODUCTION APPLICATION IN THE MARKET.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31984">
            <a:off x="-190289" y="7431350"/>
            <a:ext cx="3980121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7039" y="2914812"/>
            <a:ext cx="16453923" cy="5632065"/>
            <a:chOff x="0" y="0"/>
            <a:chExt cx="4333544" cy="1483342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333544" cy="1483342"/>
            </a:xfrm>
            <a:custGeom>
              <a:avLst/>
              <a:gdLst/>
              <a:ahLst/>
              <a:cxnLst/>
              <a:rect r="r" b="b" t="t" l="l"/>
              <a:pathLst>
                <a:path h="1483342" w="4333544">
                  <a:moveTo>
                    <a:pt x="0" y="0"/>
                  </a:moveTo>
                  <a:lnTo>
                    <a:pt x="4333544" y="0"/>
                  </a:lnTo>
                  <a:lnTo>
                    <a:pt x="4333544" y="1483342"/>
                  </a:lnTo>
                  <a:lnTo>
                    <a:pt x="0" y="1483342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48852" y="4284467"/>
            <a:ext cx="1824246" cy="182424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E7D0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23698" y="4284467"/>
            <a:ext cx="1824246" cy="182424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E7D0C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476028" y="4231522"/>
            <a:ext cx="1824246" cy="182424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E7D0C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371764" y="4626010"/>
            <a:ext cx="978421" cy="114939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4309" y="7457971"/>
            <a:ext cx="3117455" cy="2684388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20359" y="0"/>
            <a:ext cx="18267641" cy="1313540"/>
            <a:chOff x="0" y="0"/>
            <a:chExt cx="4305052" cy="309556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305052" cy="309556"/>
            </a:xfrm>
            <a:custGeom>
              <a:avLst/>
              <a:gdLst/>
              <a:ahLst/>
              <a:cxnLst/>
              <a:rect r="r" b="b" t="t" l="l"/>
              <a:pathLst>
                <a:path h="309556" w="4305052">
                  <a:moveTo>
                    <a:pt x="0" y="0"/>
                  </a:moveTo>
                  <a:lnTo>
                    <a:pt x="4305052" y="0"/>
                  </a:lnTo>
                  <a:lnTo>
                    <a:pt x="4305052" y="309556"/>
                  </a:lnTo>
                  <a:lnTo>
                    <a:pt x="0" y="309556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00274" y="7543696"/>
            <a:ext cx="3918053" cy="439810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0098545" y="4284467"/>
            <a:ext cx="1824246" cy="182424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E7D0C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33068" y="4678170"/>
            <a:ext cx="910164" cy="104507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94386" y="4668645"/>
            <a:ext cx="1035270" cy="103527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63833" y="4640015"/>
            <a:ext cx="1093669" cy="1113149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683937" y="6298365"/>
            <a:ext cx="4354075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Research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216689" y="6298365"/>
            <a:ext cx="2438265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DESIGN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252066" y="6298365"/>
            <a:ext cx="2538053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Deployment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766908" y="322741"/>
            <a:ext cx="10754184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PROJECT TIMELINE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74866" y="6298365"/>
            <a:ext cx="2871603" cy="71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3726">
                <a:solidFill>
                  <a:srgbClr val="000000"/>
                </a:solidFill>
                <a:latin typeface="Cheddar"/>
              </a:rPr>
              <a:t>IMPLEMENTATION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86049" y="1592070"/>
            <a:ext cx="435911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19" y="1028700"/>
            <a:ext cx="19728412" cy="1184970"/>
            <a:chOff x="0" y="0"/>
            <a:chExt cx="5195960" cy="31209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195960" cy="312091"/>
            </a:xfrm>
            <a:custGeom>
              <a:avLst/>
              <a:gdLst/>
              <a:ahLst/>
              <a:cxnLst/>
              <a:rect r="r" b="b" t="t" l="l"/>
              <a:pathLst>
                <a:path h="312091" w="5195960">
                  <a:moveTo>
                    <a:pt x="0" y="0"/>
                  </a:moveTo>
                  <a:lnTo>
                    <a:pt x="5195960" y="0"/>
                  </a:lnTo>
                  <a:lnTo>
                    <a:pt x="5195960" y="312091"/>
                  </a:lnTo>
                  <a:lnTo>
                    <a:pt x="0" y="312091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16817" y="2959725"/>
            <a:ext cx="10027700" cy="5186837"/>
            <a:chOff x="0" y="0"/>
            <a:chExt cx="2641040" cy="136608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641040" cy="1366081"/>
            </a:xfrm>
            <a:custGeom>
              <a:avLst/>
              <a:gdLst/>
              <a:ahLst/>
              <a:cxnLst/>
              <a:rect r="r" b="b" t="t" l="l"/>
              <a:pathLst>
                <a:path h="1366081" w="2641040">
                  <a:moveTo>
                    <a:pt x="0" y="0"/>
                  </a:moveTo>
                  <a:lnTo>
                    <a:pt x="2641040" y="0"/>
                  </a:lnTo>
                  <a:lnTo>
                    <a:pt x="2641040" y="1366081"/>
                  </a:lnTo>
                  <a:lnTo>
                    <a:pt x="0" y="1366081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3086100"/>
            <a:ext cx="4359116" cy="6172200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81189" y="2784929"/>
            <a:ext cx="3029240" cy="2623185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r="0" t="-36501" b="-36501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2797339" y="4255271"/>
            <a:ext cx="4284129" cy="3709863"/>
            <a:chOff x="0" y="0"/>
            <a:chExt cx="4282440" cy="37084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7730" r="-7730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30678" y="6949011"/>
            <a:ext cx="3130261" cy="2710665"/>
            <a:chOff x="0" y="0"/>
            <a:chExt cx="4282440" cy="37084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987" r="-14987" t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253627" y="1431311"/>
            <a:ext cx="9782140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LITERATURE REVIEW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6696" y="3418394"/>
            <a:ext cx="9562604" cy="432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03"/>
              </a:lnSpc>
            </a:pPr>
            <a:r>
              <a:rPr lang="en-US" sz="3431">
                <a:solidFill>
                  <a:srgbClr val="1D1D1B"/>
                </a:solidFill>
                <a:latin typeface="Cheddar"/>
              </a:rPr>
              <a:t>THERE HAVE BEEN A FEW STUDIES ON USING A BLOCKCHAIN-BASED ARCHITECTURE IN THE EDUCATION SYSTEM WHICH DICTATES THE BENEFITS AND CHALLENGES OF USING A BLOCKCHAIN-BASED CREDENTIAL ISSUING/SHARING SYSTEM THAT COULD BE EASILY ACCESSIBLE, VERIFIABLE, FASTER, AND COST-EFFECTIVE. HOWEVER, THESE SYSTEMS WERE PROPOSED FOR INDIVIDUAL SCHOOLS.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19" y="1028700"/>
            <a:ext cx="19728412" cy="1184970"/>
            <a:chOff x="0" y="0"/>
            <a:chExt cx="5195960" cy="312091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195960" cy="312091"/>
            </a:xfrm>
            <a:custGeom>
              <a:avLst/>
              <a:gdLst/>
              <a:ahLst/>
              <a:cxnLst/>
              <a:rect r="r" b="b" t="t" l="l"/>
              <a:pathLst>
                <a:path h="312091" w="5195960">
                  <a:moveTo>
                    <a:pt x="0" y="0"/>
                  </a:moveTo>
                  <a:lnTo>
                    <a:pt x="5195960" y="0"/>
                  </a:lnTo>
                  <a:lnTo>
                    <a:pt x="5195960" y="312091"/>
                  </a:lnTo>
                  <a:lnTo>
                    <a:pt x="0" y="312091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16817" y="2959725"/>
            <a:ext cx="10027700" cy="5186837"/>
            <a:chOff x="0" y="0"/>
            <a:chExt cx="2641040" cy="136608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641040" cy="1366081"/>
            </a:xfrm>
            <a:custGeom>
              <a:avLst/>
              <a:gdLst/>
              <a:ahLst/>
              <a:cxnLst/>
              <a:rect r="r" b="b" t="t" l="l"/>
              <a:pathLst>
                <a:path h="1366081" w="2641040">
                  <a:moveTo>
                    <a:pt x="0" y="0"/>
                  </a:moveTo>
                  <a:lnTo>
                    <a:pt x="2641040" y="0"/>
                  </a:lnTo>
                  <a:lnTo>
                    <a:pt x="2641040" y="1366081"/>
                  </a:lnTo>
                  <a:lnTo>
                    <a:pt x="0" y="1366081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3086100"/>
            <a:ext cx="4359116" cy="6172200"/>
          </a:xfrm>
          <a:prstGeom prst="rect">
            <a:avLst/>
          </a:prstGeom>
        </p:spPr>
      </p:pic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81189" y="2784929"/>
            <a:ext cx="3029240" cy="2623185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0" r="0" t="-36501" b="-36501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2797339" y="4255271"/>
            <a:ext cx="4284129" cy="3709863"/>
            <a:chOff x="0" y="0"/>
            <a:chExt cx="4282440" cy="37084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7730" r="-7730" t="0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30678" y="6949011"/>
            <a:ext cx="3130261" cy="2710665"/>
            <a:chOff x="0" y="0"/>
            <a:chExt cx="4282440" cy="37084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4987" r="-14987" t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253627" y="1431311"/>
            <a:ext cx="9782140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LITERATURE REVIEW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49365" y="3412255"/>
            <a:ext cx="9562604" cy="4091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52"/>
              </a:lnSpc>
            </a:pPr>
            <a:r>
              <a:rPr lang="en-US" sz="3431">
                <a:solidFill>
                  <a:srgbClr val="1D1D1B"/>
                </a:solidFill>
                <a:latin typeface="Cheddar"/>
              </a:rPr>
              <a:t>SOME OF THE RECENT PAPERS HAVE PRESENTED THE BENEFITS AND THE CHALLENGES OF USING BLOCKCHAIN TECHNOLOGY IN EDUCATION. HOWEVER, THERE IS STILL A NEED TO DESIGN A WORKING PROTOTYPE OF STUDENT-CREDENTIAL SHARING PLATFORM WHICH CAN OFFER SERVICES FOR ALL THE STAKEHOLDERS IN THE EDUCATION ECOSYSTEM.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08360" y="-800964"/>
            <a:ext cx="9926849" cy="8939756"/>
            <a:chOff x="0" y="0"/>
            <a:chExt cx="2614479" cy="235450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614479" cy="2354504"/>
            </a:xfrm>
            <a:custGeom>
              <a:avLst/>
              <a:gdLst/>
              <a:ahLst/>
              <a:cxnLst/>
              <a:rect r="r" b="b" t="t" l="l"/>
              <a:pathLst>
                <a:path h="2354504" w="2614479">
                  <a:moveTo>
                    <a:pt x="0" y="0"/>
                  </a:moveTo>
                  <a:lnTo>
                    <a:pt x="2614479" y="0"/>
                  </a:lnTo>
                  <a:lnTo>
                    <a:pt x="2614479" y="2354504"/>
                  </a:lnTo>
                  <a:lnTo>
                    <a:pt x="0" y="2354504"/>
                  </a:lnTo>
                  <a:close/>
                </a:path>
              </a:pathLst>
            </a:custGeom>
            <a:solidFill>
              <a:srgbClr val="BFA5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12319" y="1028700"/>
            <a:ext cx="19728412" cy="1184970"/>
            <a:chOff x="0" y="0"/>
            <a:chExt cx="5195960" cy="31209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5195960" cy="312091"/>
            </a:xfrm>
            <a:custGeom>
              <a:avLst/>
              <a:gdLst/>
              <a:ahLst/>
              <a:cxnLst/>
              <a:rect r="r" b="b" t="t" l="l"/>
              <a:pathLst>
                <a:path h="312091" w="5195960">
                  <a:moveTo>
                    <a:pt x="0" y="0"/>
                  </a:moveTo>
                  <a:lnTo>
                    <a:pt x="5195960" y="0"/>
                  </a:lnTo>
                  <a:lnTo>
                    <a:pt x="5195960" y="312091"/>
                  </a:lnTo>
                  <a:lnTo>
                    <a:pt x="0" y="3120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43196" y="3833827"/>
            <a:ext cx="603025" cy="70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68269" y="5379211"/>
            <a:ext cx="556534" cy="57300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122188" y="3358493"/>
            <a:ext cx="700896" cy="47533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31984">
            <a:off x="-204420" y="7771760"/>
            <a:ext cx="3980121" cy="411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63615" y="8397339"/>
            <a:ext cx="1721921" cy="172192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373685" y="2622941"/>
            <a:ext cx="7468601" cy="551253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140478" y="1287156"/>
            <a:ext cx="12511660" cy="782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5676">
                <a:solidFill>
                  <a:srgbClr val="000000"/>
                </a:solidFill>
                <a:latin typeface="Pattanakarn Expanded Bold"/>
              </a:rPr>
              <a:t>GAPS &amp; SCOPE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98921" y="2780007"/>
            <a:ext cx="9251309" cy="458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7652" indent="-393826" lvl="1">
              <a:lnSpc>
                <a:spcPts val="5107"/>
              </a:lnSpc>
              <a:buFont typeface="Arial"/>
              <a:buChar char="•"/>
            </a:pPr>
            <a:r>
              <a:rPr lang="en-US" sz="3648">
                <a:solidFill>
                  <a:srgbClr val="1D1D1B"/>
                </a:solidFill>
                <a:latin typeface="Cheddar"/>
              </a:rPr>
              <a:t>EXISTING SYSTEMS ARE PROPOSED ONLY FOR INDIVIDUAL STAKEHOLDERS.</a:t>
            </a:r>
          </a:p>
          <a:p>
            <a:pPr marL="787652" indent="-393826" lvl="1">
              <a:lnSpc>
                <a:spcPts val="5107"/>
              </a:lnSpc>
              <a:buFont typeface="Arial"/>
              <a:buChar char="•"/>
            </a:pPr>
            <a:r>
              <a:rPr lang="en-US" sz="3648">
                <a:solidFill>
                  <a:srgbClr val="1D1D1B"/>
                </a:solidFill>
                <a:latin typeface="Cheddar"/>
              </a:rPr>
              <a:t>MOST OF THE PROPOSED SYSTEMS DO NOT CONSIDER COMPANIES AS STAKEHOLDERS. </a:t>
            </a:r>
          </a:p>
          <a:p>
            <a:pPr marL="787652" indent="-393826" lvl="1">
              <a:lnSpc>
                <a:spcPts val="5107"/>
              </a:lnSpc>
              <a:buFont typeface="Arial"/>
              <a:buChar char="•"/>
            </a:pPr>
            <a:r>
              <a:rPr lang="en-US" sz="3648">
                <a:solidFill>
                  <a:srgbClr val="1D1D1B"/>
                </a:solidFill>
                <a:latin typeface="Cheddar"/>
              </a:rPr>
              <a:t>DECENTRALIZED STORAGE OF CREDENTIALS.</a:t>
            </a:r>
          </a:p>
          <a:p>
            <a:pPr marL="787652" indent="-393826" lvl="1">
              <a:lnSpc>
                <a:spcPts val="5107"/>
              </a:lnSpc>
              <a:buFont typeface="Arial"/>
              <a:buChar char="•"/>
            </a:pPr>
            <a:r>
              <a:rPr lang="en-US" sz="3648">
                <a:solidFill>
                  <a:srgbClr val="1D1D1B"/>
                </a:solidFill>
                <a:latin typeface="Cheddar"/>
              </a:rPr>
              <a:t>THERE HASN'T BEEN ANY PRODUCTION APPLICATION IN THE MARKET.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DAFN3k9xUEs</dc:identifier>
  <dcterms:modified xsi:type="dcterms:W3CDTF">2011-08-01T06:04:30Z</dcterms:modified>
  <cp:revision>1</cp:revision>
  <dc:title>Minor Project Presentation</dc:title>
</cp:coreProperties>
</file>